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96" r:id="rId1"/>
  </p:sldMasterIdLst>
  <p:notesMasterIdLst>
    <p:notesMasterId r:id="rId45"/>
  </p:notesMasterIdLst>
  <p:handoutMasterIdLst>
    <p:handoutMasterId r:id="rId46"/>
  </p:handoutMasterIdLst>
  <p:sldIdLst>
    <p:sldId id="544" r:id="rId2"/>
    <p:sldId id="546" r:id="rId3"/>
    <p:sldId id="500" r:id="rId4"/>
    <p:sldId id="348" r:id="rId5"/>
    <p:sldId id="349" r:id="rId6"/>
    <p:sldId id="350" r:id="rId7"/>
    <p:sldId id="351" r:id="rId8"/>
    <p:sldId id="505" r:id="rId9"/>
    <p:sldId id="520" r:id="rId10"/>
    <p:sldId id="504" r:id="rId11"/>
    <p:sldId id="529" r:id="rId12"/>
    <p:sldId id="519" r:id="rId13"/>
    <p:sldId id="502" r:id="rId14"/>
    <p:sldId id="506" r:id="rId15"/>
    <p:sldId id="523" r:id="rId16"/>
    <p:sldId id="524" r:id="rId17"/>
    <p:sldId id="531" r:id="rId18"/>
    <p:sldId id="533" r:id="rId19"/>
    <p:sldId id="534" r:id="rId20"/>
    <p:sldId id="537" r:id="rId21"/>
    <p:sldId id="538" r:id="rId22"/>
    <p:sldId id="539" r:id="rId23"/>
    <p:sldId id="535" r:id="rId24"/>
    <p:sldId id="540" r:id="rId25"/>
    <p:sldId id="532" r:id="rId26"/>
    <p:sldId id="509" r:id="rId27"/>
    <p:sldId id="542" r:id="rId28"/>
    <p:sldId id="521" r:id="rId29"/>
    <p:sldId id="518" r:id="rId30"/>
    <p:sldId id="510" r:id="rId31"/>
    <p:sldId id="543" r:id="rId32"/>
    <p:sldId id="511" r:id="rId33"/>
    <p:sldId id="513" r:id="rId34"/>
    <p:sldId id="526" r:id="rId35"/>
    <p:sldId id="525" r:id="rId36"/>
    <p:sldId id="530" r:id="rId37"/>
    <p:sldId id="516" r:id="rId38"/>
    <p:sldId id="545" r:id="rId39"/>
    <p:sldId id="288" r:id="rId40"/>
    <p:sldId id="298" r:id="rId41"/>
    <p:sldId id="499" r:id="rId42"/>
    <p:sldId id="359" r:id="rId43"/>
    <p:sldId id="30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44"/>
            <p14:sldId id="546"/>
            <p14:sldId id="500"/>
            <p14:sldId id="348"/>
            <p14:sldId id="349"/>
            <p14:sldId id="350"/>
            <p14:sldId id="351"/>
            <p14:sldId id="505"/>
            <p14:sldId id="520"/>
            <p14:sldId id="504"/>
            <p14:sldId id="529"/>
            <p14:sldId id="519"/>
            <p14:sldId id="502"/>
            <p14:sldId id="506"/>
            <p14:sldId id="523"/>
            <p14:sldId id="524"/>
            <p14:sldId id="531"/>
            <p14:sldId id="533"/>
            <p14:sldId id="534"/>
            <p14:sldId id="537"/>
            <p14:sldId id="538"/>
            <p14:sldId id="539"/>
            <p14:sldId id="535"/>
            <p14:sldId id="540"/>
            <p14:sldId id="532"/>
            <p14:sldId id="509"/>
            <p14:sldId id="542"/>
            <p14:sldId id="521"/>
            <p14:sldId id="518"/>
            <p14:sldId id="510"/>
            <p14:sldId id="543"/>
            <p14:sldId id="511"/>
            <p14:sldId id="513"/>
            <p14:sldId id="526"/>
            <p14:sldId id="525"/>
            <p14:sldId id="530"/>
            <p14:sldId id="516"/>
            <p14:sldId id="545"/>
            <p14:sldId id="288"/>
            <p14:sldId id="298"/>
            <p14:sldId id="499"/>
            <p14:sldId id="359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00080"/>
    <a:srgbClr val="FFFF00"/>
    <a:srgbClr val="0ECC00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7" autoAdjust="0"/>
    <p:restoredTop sz="82993" autoAdjust="0"/>
  </p:normalViewPr>
  <p:slideViewPr>
    <p:cSldViewPr>
      <p:cViewPr varScale="1">
        <p:scale>
          <a:sx n="105" d="100"/>
          <a:sy n="105" d="100"/>
        </p:scale>
        <p:origin x="148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60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42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64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91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52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14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102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5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46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f you want it to make a random seed for the whole module instead fo for every test, use “scope=‘module’”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35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7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Python2 environment: 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 -v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mdp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/test/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test_node_covariance.py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pitchFamily="80" charset="-128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mdp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/test/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38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Python2 environment: 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 -v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mdp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/test/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test_node_covariance.py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pitchFamily="80" charset="-128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mdp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/test/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93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09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baseline="0" dirty="0"/>
              <a:t>SHOW THIS (cut &amp; paste code)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93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where </a:t>
            </a:r>
            <a:r>
              <a:rPr lang="en-GB" i="1" dirty="0" err="1">
                <a:effectLst/>
              </a:rPr>
              <a:t>x</a:t>
            </a:r>
            <a:r>
              <a:rPr lang="en-GB" i="1" baseline="-25000" dirty="0" err="1">
                <a:effectLst/>
              </a:rPr>
              <a:t>n</a:t>
            </a:r>
            <a:r>
              <a:rPr lang="en-GB" dirty="0"/>
              <a:t> is a number between zero and one, that represents the ratio of existing population to the maximum possible population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3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5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06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3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5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6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2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1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0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4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46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8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8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August 2023, CC BY-SA 4.0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1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P/2022-bilbao-testing-project" TargetMode="External"/><Relationship Id="rId2" Type="http://schemas.openxmlformats.org/officeDocument/2006/relationships/hyperlink" Target="https://github.com/aspp-lata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est.org/en/7.1.x/example/markers.html#registering-marke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4507430-DA74-75A8-5809-ACE7BD0D6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B30C8B-B7EA-E43D-12A0-28FE49F4C559}"/>
              </a:ext>
            </a:extLst>
          </p:cNvPr>
          <p:cNvSpPr txBox="1">
            <a:spLocks/>
          </p:cNvSpPr>
          <p:nvPr/>
        </p:nvSpPr>
        <p:spPr>
          <a:xfrm>
            <a:off x="263352" y="260648"/>
            <a:ext cx="10081120" cy="170236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Testing scientific code</a:t>
            </a:r>
            <a:b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Because you’re worth it</a:t>
            </a:r>
            <a:endParaRPr lang="en-GB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B3065C6-8368-ADA9-51D1-56948C3C7FCC}"/>
              </a:ext>
            </a:extLst>
          </p:cNvPr>
          <p:cNvSpPr txBox="1">
            <a:spLocks/>
          </p:cNvSpPr>
          <p:nvPr/>
        </p:nvSpPr>
        <p:spPr>
          <a:xfrm>
            <a:off x="263352" y="6014637"/>
            <a:ext cx="5921896" cy="54828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Pietro Berkes and Lisa Schwetlick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2"/>
            <a:ext cx="9372600" cy="1893524"/>
          </a:xfrm>
        </p:spPr>
        <p:txBody>
          <a:bodyPr/>
          <a:lstStyle/>
          <a:p>
            <a:r>
              <a:rPr lang="en-DE" dirty="0"/>
              <a:t>Sometimes used as a simple model for population growth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11" name="Picture 10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877EADEF-8685-2644-9F1E-6EA1BE97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06" y="2861039"/>
            <a:ext cx="3624194" cy="3140968"/>
          </a:xfrm>
          <a:prstGeom prst="rect">
            <a:avLst/>
          </a:prstGeom>
        </p:spPr>
      </p:pic>
      <p:pic>
        <p:nvPicPr>
          <p:cNvPr id="16" name="Picture 15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37D1FA22-A2CE-3169-7ABD-C47A3B6B5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01" y="1847982"/>
            <a:ext cx="4609829" cy="460982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87225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28BE7-2DBF-E146-89FA-99BFF5729C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219200"/>
                <a:ext cx="8229600" cy="163373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x</a:t>
                </a:r>
                <a:r>
                  <a:rPr lang="en-DE" baseline="-25000" dirty="0"/>
                  <a:t>0</a:t>
                </a:r>
                <a:r>
                  <a:rPr lang="en-DE" dirty="0"/>
                  <a:t> should be between 0 and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∗(1−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Iterated function: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28BE7-2DBF-E146-89FA-99BFF5729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219200"/>
                <a:ext cx="8229600" cy="1633736"/>
              </a:xfrm>
              <a:blipFill>
                <a:blip r:embed="rId3"/>
                <a:stretch>
                  <a:fillRect l="-1233" t="-10078" b="-542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11" name="Picture 10" descr="A picture containing diagram, line, plot, screenshot&#10;&#10;Description automatically generated">
            <a:extLst>
              <a:ext uri="{FF2B5EF4-FFF2-40B4-BE49-F238E27FC236}">
                <a16:creationId xmlns:a16="http://schemas.microsoft.com/office/drawing/2014/main" id="{049D234B-E52F-09C5-2CBD-687DEEC928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1"/>
          <a:stretch/>
        </p:blipFill>
        <p:spPr>
          <a:xfrm>
            <a:off x="1981201" y="2716795"/>
            <a:ext cx="7975301" cy="361531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A385C-57F5-080C-4FAA-BCB410C3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D54F2A-E86C-FB7E-F27E-F1A82ABFFE2A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595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EA30-B46C-844A-BD7C-F8D9AEAB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5E2194-AD6F-9349-8E75-FDA9FB4D6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r>
              <a:rPr lang="en-GB" dirty="0"/>
              <a:t>L</a:t>
            </a:r>
            <a:r>
              <a:rPr lang="en-DE" dirty="0"/>
              <a:t>ooking at these plots, what could you test?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B4174-CB56-8F4A-95E3-858510FB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B3AEB-DA99-9749-913F-A2D7F6CD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7" name="Picture 6" descr="A picture containing diagram, line, plot, screenshot&#10;&#10;Description automatically generated">
            <a:extLst>
              <a:ext uri="{FF2B5EF4-FFF2-40B4-BE49-F238E27FC236}">
                <a16:creationId xmlns:a16="http://schemas.microsoft.com/office/drawing/2014/main" id="{56193D87-BBB6-629C-6E33-D0E2AAF987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1"/>
          <a:stretch/>
        </p:blipFill>
        <p:spPr>
          <a:xfrm>
            <a:off x="1663504" y="2348881"/>
            <a:ext cx="8786910" cy="398323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B4DF09D-E899-356A-6446-9DB854AC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459759-5002-7F76-C3AD-245B5DEA3B53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1639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8760"/>
            <a:ext cx="10874424" cy="522411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First fork the repo </a:t>
            </a:r>
            <a:r>
              <a:rPr lang="en-US" dirty="0">
                <a:hlinkClick r:id="rId2"/>
              </a:rPr>
              <a:t>https://github.com/aspp-latam/</a:t>
            </a:r>
            <a:r>
              <a:rPr lang="en-US" dirty="0">
                <a:hlinkClick r:id="rId3"/>
              </a:rPr>
              <a:t>2023-heraklion-testing-project </a:t>
            </a:r>
            <a:r>
              <a:rPr lang="en-GB" dirty="0"/>
              <a:t>on GitHub and clone your own copy!</a:t>
            </a:r>
          </a:p>
          <a:p>
            <a:pPr marL="0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Here’s a summary:</a:t>
            </a:r>
          </a:p>
          <a:p>
            <a:pPr marL="274320" lvl="1" indent="0">
              <a:buNone/>
            </a:pPr>
            <a:r>
              <a:rPr lang="en-GB" dirty="0"/>
              <a:t>a) Implement the logistic map f(𝑥)=𝑟∗𝑥∗(1−𝑥) . 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to test the function for the following cases: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 =&gt; f(x, r)=0.198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 =&gt; f(x, r)=0.544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x=0.75, r=1.7 =&gt; f(x, r)=0.31875</a:t>
            </a:r>
            <a:endParaRPr lang="en-GB" dirty="0"/>
          </a:p>
          <a:p>
            <a:pPr marL="274320" lvl="1" indent="0">
              <a:buNone/>
            </a:pPr>
            <a:r>
              <a:rPr lang="en-GB" dirty="0"/>
              <a:t>b) Implement the function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/>
              <a:t> that runs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/>
              <a:t>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GB" dirty="0"/>
              <a:t> iterations, each time passing the result back into f. 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dirty="0"/>
              <a:t> to test the function for the following cases: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r=2.2, it=1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(it, x, r)=[0.198]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r=3.4, it=4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(it, x, r)=[0.544, 0.843418, 0.449019, 0.841163]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x=0.75, r=1.7, it=2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(it, x, r)=[0.31875, 0.369152]</a:t>
            </a:r>
          </a:p>
          <a:p>
            <a:pPr marL="274320" lvl="1" indent="0">
              <a:buNone/>
            </a:pPr>
            <a:r>
              <a:rPr lang="en-GB" dirty="0"/>
              <a:t>c) Import and use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plot_trajectory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function from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/>
              <a:t> module to look at the trajectories generated by your code. Try with values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r&lt;3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r&gt;4,</a:t>
            </a:r>
            <a:r>
              <a:rPr lang="en-GB" dirty="0"/>
              <a:t> 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3&lt;r&lt;4</a:t>
            </a:r>
            <a:r>
              <a:rPr lang="en-GB" dirty="0"/>
              <a:t> to get an intuition for how the function behaves differently with different parameters.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50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(xfail)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Aside from parametrize, there are some other built in markers</a:t>
            </a:r>
          </a:p>
          <a:p>
            <a:r>
              <a:rPr lang="en-GB" dirty="0"/>
              <a:t>Sometimes you have a test that fails, but for good reason or you just want to deal with it later… </a:t>
            </a:r>
          </a:p>
          <a:p>
            <a:r>
              <a:rPr lang="en-GB" dirty="0"/>
              <a:t>Expected failure (</a:t>
            </a:r>
            <a:r>
              <a:rPr lang="en-GB" dirty="0" err="1"/>
              <a:t>xfail</a:t>
            </a:r>
            <a:r>
              <a:rPr lang="en-GB" dirty="0"/>
              <a:t>)</a:t>
            </a:r>
          </a:p>
          <a:p>
            <a:r>
              <a:rPr lang="en-GB" dirty="0"/>
              <a:t>Outputs an “x” (or “X”) in place of the “.”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C5407-2649-20B9-C992-6130E6C8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4087016" y="4365104"/>
            <a:ext cx="41764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2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pytest.mark.xfail</a:t>
            </a:r>
            <a:endParaRPr lang="en-GB" sz="22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2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634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(skip)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is also possible to skip tests</a:t>
            </a:r>
          </a:p>
          <a:p>
            <a:r>
              <a:rPr lang="en-GB" dirty="0"/>
              <a:t>Useful when the feature doesn’t exist yet or the test is very slow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34BDA-7FA0-23F9-0CF1-79F705F68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2207568" y="3001145"/>
            <a:ext cx="7488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pytest.mark.skip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reason=“functionality not yet implemented”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0779E2-5350-864A-850F-9F70861EFBFC}"/>
              </a:ext>
            </a:extLst>
          </p:cNvPr>
          <p:cNvSpPr/>
          <p:nvPr/>
        </p:nvSpPr>
        <p:spPr>
          <a:xfrm>
            <a:off x="2351584" y="5079584"/>
            <a:ext cx="6408712" cy="11323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with custom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If you have lots of tests, you can categorize them with your own markers </a:t>
            </a:r>
          </a:p>
          <a:p>
            <a:pPr lvl="1"/>
            <a:r>
              <a:rPr lang="en-GB" sz="2000" dirty="0"/>
              <a:t>although for custom mark names you need to register the marks “</a:t>
            </a:r>
            <a:r>
              <a:rPr lang="en-GB" sz="2000" dirty="0" err="1"/>
              <a:t>pytest.ini</a:t>
            </a:r>
            <a:r>
              <a:rPr lang="en-GB" sz="2000" dirty="0"/>
              <a:t>” </a:t>
            </a:r>
          </a:p>
          <a:p>
            <a:pPr lvl="1"/>
            <a:r>
              <a:rPr lang="en-GB" sz="2000" dirty="0">
                <a:hlinkClick r:id="rId2"/>
              </a:rPr>
              <a:t>https://docs.pytest.org/en/7.1.x/example/markers.html#registering-markers</a:t>
            </a:r>
            <a:r>
              <a:rPr lang="en-GB" sz="2000" dirty="0"/>
              <a:t> </a:t>
            </a:r>
          </a:p>
          <a:p>
            <a:r>
              <a:rPr lang="en-GB" sz="2400" dirty="0"/>
              <a:t>Example: </a:t>
            </a:r>
          </a:p>
          <a:p>
            <a:pPr lvl="1"/>
            <a:r>
              <a:rPr lang="en-GB" sz="2000" dirty="0"/>
              <a:t>Smoke tests check for really basic failure: run these frequently</a:t>
            </a:r>
          </a:p>
          <a:p>
            <a:pPr lvl="1"/>
            <a:r>
              <a:rPr lang="en-GB" sz="2000" dirty="0"/>
              <a:t>O</a:t>
            </a:r>
            <a:r>
              <a:rPr lang="en-DE" sz="2000" dirty="0"/>
              <a:t>ther tests may be many or too slow to run every time and test for more edge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98E13E-B5C9-08B7-08D1-B199EAB3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2233064" y="3853497"/>
            <a:ext cx="78843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pytest.mark.smoke</a:t>
            </a:r>
            <a:endParaRPr lang="en-GB" sz="20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test_something_basic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2F30D-0D6B-4C4C-B6B7-2E9C84733A93}"/>
              </a:ext>
            </a:extLst>
          </p:cNvPr>
          <p:cNvSpPr txBox="1"/>
          <p:nvPr/>
        </p:nvSpPr>
        <p:spPr>
          <a:xfrm>
            <a:off x="2351585" y="5254933"/>
            <a:ext cx="6083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smoke</a:t>
            </a:r>
          </a:p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”smoke and not slow”</a:t>
            </a:r>
          </a:p>
        </p:txBody>
      </p:sp>
    </p:spTree>
    <p:extLst>
      <p:ext uri="{BB962C8B-B14F-4D97-AF65-F5344CB8AC3E}">
        <p14:creationId xmlns:p14="http://schemas.microsoft.com/office/powerpoint/2010/main" val="426661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19536" y="1628801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Strategies for testing </a:t>
            </a:r>
            <a:r>
              <a:rPr lang="en-US" sz="4400" dirty="0">
                <a:latin typeface="+mj-lt"/>
              </a:rPr>
              <a:t>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7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Parameter Recovery: Generate synthetic data from the model with known parameters, then test that the code can learn the parameters back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A1F2C-E696-E3DA-185B-04723A98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Learning algorithms fit the parameters of a model to observed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>
            <a:off x="3071664" y="2996952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CCBE65-DB51-482A-8B0C-B0995441C52F}"/>
              </a:ext>
            </a:extLst>
          </p:cNvPr>
          <p:cNvGrpSpPr/>
          <p:nvPr/>
        </p:nvGrpSpPr>
        <p:grpSpPr>
          <a:xfrm>
            <a:off x="7452575" y="2786978"/>
            <a:ext cx="1728192" cy="1656184"/>
            <a:chOff x="5148064" y="2132856"/>
            <a:chExt cx="1728192" cy="16561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65B116-564D-0825-B556-B48A43BE8167}"/>
                </a:ext>
              </a:extLst>
            </p:cNvPr>
            <p:cNvGrpSpPr/>
            <p:nvPr/>
          </p:nvGrpSpPr>
          <p:grpSpPr>
            <a:xfrm>
              <a:off x="5251359" y="2341873"/>
              <a:ext cx="1464474" cy="1255188"/>
              <a:chOff x="1937384" y="2394017"/>
              <a:chExt cx="1464474" cy="125518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54531F-3765-24FB-8FBB-40A1A12FEDE0}"/>
                  </a:ext>
                </a:extLst>
              </p:cNvPr>
              <p:cNvSpPr/>
              <p:nvPr/>
            </p:nvSpPr>
            <p:spPr>
              <a:xfrm>
                <a:off x="1937384" y="2464131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67B2DA5-46E4-7FA9-5B5C-20FBBA6996D0}"/>
                  </a:ext>
                </a:extLst>
              </p:cNvPr>
              <p:cNvSpPr/>
              <p:nvPr/>
            </p:nvSpPr>
            <p:spPr>
              <a:xfrm>
                <a:off x="2225416" y="239401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A64298-75B8-927C-AAF0-DCD6D9843645}"/>
                  </a:ext>
                </a:extLst>
              </p:cNvPr>
              <p:cNvSpPr/>
              <p:nvPr/>
            </p:nvSpPr>
            <p:spPr>
              <a:xfrm>
                <a:off x="2288840" y="2599222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8811724-2BE5-D0F0-B960-1D1032BBAD92}"/>
                  </a:ext>
                </a:extLst>
              </p:cNvPr>
              <p:cNvSpPr/>
              <p:nvPr/>
            </p:nvSpPr>
            <p:spPr>
              <a:xfrm>
                <a:off x="2130957" y="272607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6F00924-8E91-E2F2-9682-93536FE48729}"/>
                  </a:ext>
                </a:extLst>
              </p:cNvPr>
              <p:cNvSpPr/>
              <p:nvPr/>
            </p:nvSpPr>
            <p:spPr>
              <a:xfrm>
                <a:off x="2415688" y="2852918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62E7DC-4252-D659-B84C-3A05AEBCB891}"/>
                  </a:ext>
                </a:extLst>
              </p:cNvPr>
              <p:cNvSpPr/>
              <p:nvPr/>
            </p:nvSpPr>
            <p:spPr>
              <a:xfrm>
                <a:off x="2657464" y="271870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C96E27-07FF-9525-1B60-0130DD220464}"/>
                  </a:ext>
                </a:extLst>
              </p:cNvPr>
              <p:cNvSpPr/>
              <p:nvPr/>
            </p:nvSpPr>
            <p:spPr>
              <a:xfrm>
                <a:off x="2699792" y="30586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A4726C-BDAD-A990-0225-54737C88ED79}"/>
                  </a:ext>
                </a:extLst>
              </p:cNvPr>
              <p:cNvSpPr/>
              <p:nvPr/>
            </p:nvSpPr>
            <p:spPr>
              <a:xfrm>
                <a:off x="2852403" y="2959144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CA8D0AA-4664-9B06-2DC0-5FDF52D10CE3}"/>
                  </a:ext>
                </a:extLst>
              </p:cNvPr>
              <p:cNvSpPr/>
              <p:nvPr/>
            </p:nvSpPr>
            <p:spPr>
              <a:xfrm>
                <a:off x="2915827" y="3185505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3DB6BFB-1875-87CA-C638-C2FABDBF72B7}"/>
                  </a:ext>
                </a:extLst>
              </p:cNvPr>
              <p:cNvSpPr/>
              <p:nvPr/>
            </p:nvSpPr>
            <p:spPr>
              <a:xfrm>
                <a:off x="3148162" y="318523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802AEBD-2082-2251-A9E2-2EF6BC607EA5}"/>
                  </a:ext>
                </a:extLst>
              </p:cNvPr>
              <p:cNvSpPr/>
              <p:nvPr/>
            </p:nvSpPr>
            <p:spPr>
              <a:xfrm>
                <a:off x="2813864" y="3395509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2D0C37-9B4F-E15C-07C0-96661FCA0114}"/>
                  </a:ext>
                </a:extLst>
              </p:cNvPr>
              <p:cNvSpPr/>
              <p:nvPr/>
            </p:nvSpPr>
            <p:spPr>
              <a:xfrm>
                <a:off x="3275010" y="35223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10E900-BABF-B4CF-020E-7D49D8D62AD6}"/>
                </a:ext>
              </a:extLst>
            </p:cNvPr>
            <p:cNvCxnSpPr/>
            <p:nvPr/>
          </p:nvCxnSpPr>
          <p:spPr>
            <a:xfrm>
              <a:off x="5148064" y="2132856"/>
              <a:ext cx="1728192" cy="16561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D703AD-0A2F-4F83-3319-2D766457DD6D}"/>
              </a:ext>
            </a:extLst>
          </p:cNvPr>
          <p:cNvSpPr txBox="1"/>
          <p:nvPr/>
        </p:nvSpPr>
        <p:spPr>
          <a:xfrm>
            <a:off x="5159896" y="3627022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+mn-lt"/>
              </a:rPr>
              <a:t>y = ax + b + noise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7446128" y="4552504"/>
            <a:ext cx="1567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a = -1.2</a:t>
            </a:r>
          </a:p>
          <a:p>
            <a:pPr algn="ctr"/>
            <a:r>
              <a:rPr lang="en-CH" dirty="0">
                <a:latin typeface="+mn-lt"/>
              </a:rPr>
              <a:t>b =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/>
          <p:nvPr/>
        </p:nvCxnSpPr>
        <p:spPr>
          <a:xfrm>
            <a:off x="5219724" y="3533724"/>
            <a:ext cx="17576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3C59DDA-C77F-A50B-3A3E-E568B09A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0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attern, colorfulness, yellow, art&#10;&#10;Description automatically generated">
            <a:extLst>
              <a:ext uri="{FF2B5EF4-FFF2-40B4-BE49-F238E27FC236}">
                <a16:creationId xmlns:a16="http://schemas.microsoft.com/office/drawing/2014/main" id="{08982044-ECAE-B07E-B258-2345477C02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74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June 2023,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958440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CH" sz="3600" dirty="0"/>
              <a:t>Generate synthetic data from the model to test the learning algorithm</a:t>
            </a:r>
            <a:r>
              <a:rPr lang="de-DE" sz="3600" dirty="0"/>
              <a:t> </a:t>
            </a:r>
            <a:r>
              <a:rPr lang="de-DE" sz="3600" dirty="0" err="1"/>
              <a:t>by</a:t>
            </a:r>
            <a:r>
              <a:rPr lang="de-DE" sz="3600" dirty="0"/>
              <a:t> </a:t>
            </a:r>
            <a:r>
              <a:rPr lang="de-DE" sz="3600" dirty="0" err="1"/>
              <a:t>recovering</a:t>
            </a:r>
            <a:r>
              <a:rPr lang="de-DE" sz="3600" dirty="0"/>
              <a:t> </a:t>
            </a:r>
            <a:r>
              <a:rPr lang="de-DE" sz="3600" dirty="0" err="1"/>
              <a:t>the</a:t>
            </a:r>
            <a:r>
              <a:rPr lang="de-DE" sz="3600" dirty="0"/>
              <a:t> </a:t>
            </a:r>
            <a:r>
              <a:rPr lang="de-DE" sz="3600" dirty="0" err="1"/>
              <a:t>parameters</a:t>
            </a:r>
            <a:endParaRPr lang="en-CH" sz="3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37C58-1A26-67FD-2FC0-145A0CD9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98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1C8A69-DE6E-B8DF-C934-656E5CB9914F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4181A1-4761-5216-7FD1-34C687112ADA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A2530-5187-2C23-25D2-82FBED19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535CEA-BD30-C339-61C9-42D644700146}"/>
              </a:ext>
            </a:extLst>
          </p:cNvPr>
          <p:cNvSpPr txBox="1">
            <a:spLocks/>
          </p:cNvSpPr>
          <p:nvPr/>
        </p:nvSpPr>
        <p:spPr>
          <a:xfrm>
            <a:off x="263352" y="250552"/>
            <a:ext cx="11090448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600"/>
              <a:t>Generate synthetic data from the model to test the learning algorithm</a:t>
            </a:r>
            <a:r>
              <a:rPr lang="de-DE" sz="3600"/>
              <a:t> by recovering the parameters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3530039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3249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5179099" y="501173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7684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3091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6979796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5535125" y="4981002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D46A87-E48E-C78C-B3FB-4274E2783244}"/>
              </a:ext>
            </a:extLst>
          </p:cNvPr>
          <p:cNvSpPr txBox="1"/>
          <p:nvPr/>
        </p:nvSpPr>
        <p:spPr>
          <a:xfrm>
            <a:off x="3317492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090E4E6-5943-D48C-CA44-94DCB924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7ADA113-E7D8-314C-9DAF-EA310C46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CH" sz="3600" dirty="0"/>
              <a:t>Generate synthetic data from the model to test the learning algorithm</a:t>
            </a:r>
            <a:r>
              <a:rPr lang="de-DE" sz="3600" dirty="0"/>
              <a:t> </a:t>
            </a:r>
            <a:r>
              <a:rPr lang="de-DE" sz="3600" dirty="0" err="1"/>
              <a:t>by</a:t>
            </a:r>
            <a:r>
              <a:rPr lang="de-DE" sz="3600" dirty="0"/>
              <a:t> </a:t>
            </a:r>
            <a:r>
              <a:rPr lang="de-DE" sz="3600" dirty="0" err="1"/>
              <a:t>recovering</a:t>
            </a:r>
            <a:r>
              <a:rPr lang="de-DE" sz="3600" dirty="0"/>
              <a:t> </a:t>
            </a:r>
            <a:r>
              <a:rPr lang="de-DE" sz="3600" dirty="0" err="1"/>
              <a:t>the</a:t>
            </a:r>
            <a:r>
              <a:rPr lang="de-DE" sz="3600" dirty="0"/>
              <a:t> </a:t>
            </a:r>
            <a:r>
              <a:rPr lang="de-DE" sz="3600" dirty="0" err="1"/>
              <a:t>parameters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4137362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3249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5179099" y="501173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7684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3091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EC0086-894A-29DE-FB65-74F4B32395F7}"/>
              </a:ext>
            </a:extLst>
          </p:cNvPr>
          <p:cNvSpPr txBox="1"/>
          <p:nvPr/>
        </p:nvSpPr>
        <p:spPr>
          <a:xfrm>
            <a:off x="3317492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6979796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46D05D-562A-7E75-D0A1-A3466CA1EE6D}"/>
              </a:ext>
            </a:extLst>
          </p:cNvPr>
          <p:cNvSpPr txBox="1"/>
          <p:nvPr/>
        </p:nvSpPr>
        <p:spPr>
          <a:xfrm>
            <a:off x="1882965" y="3753408"/>
            <a:ext cx="1657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4) Compare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5535125" y="4981002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B6A1A4E1-07D7-4D75-FB9E-BA9D50033375}"/>
              </a:ext>
            </a:extLst>
          </p:cNvPr>
          <p:cNvSpPr/>
          <p:nvPr/>
        </p:nvSpPr>
        <p:spPr>
          <a:xfrm>
            <a:off x="3927655" y="3329841"/>
            <a:ext cx="354374" cy="71321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B6A3320-EF29-1846-F54C-DBDF66E9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201E16C-8076-2D68-62F8-6DBE67064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CH" sz="3600" dirty="0"/>
              <a:t>Generate synthetic data from the model to test the learning algorithm</a:t>
            </a:r>
            <a:r>
              <a:rPr lang="de-DE" sz="3600" dirty="0"/>
              <a:t> </a:t>
            </a:r>
            <a:r>
              <a:rPr lang="de-DE" sz="3600" dirty="0" err="1"/>
              <a:t>by</a:t>
            </a:r>
            <a:r>
              <a:rPr lang="de-DE" sz="3600" dirty="0"/>
              <a:t> </a:t>
            </a:r>
            <a:r>
              <a:rPr lang="de-DE" sz="3600" dirty="0" err="1"/>
              <a:t>recovering</a:t>
            </a:r>
            <a:r>
              <a:rPr lang="de-DE" sz="3600" dirty="0"/>
              <a:t> </a:t>
            </a:r>
            <a:r>
              <a:rPr lang="de-DE" sz="3600" dirty="0" err="1"/>
              <a:t>the</a:t>
            </a:r>
            <a:r>
              <a:rPr lang="de-DE" sz="3600" dirty="0"/>
              <a:t> </a:t>
            </a:r>
            <a:r>
              <a:rPr lang="de-DE" sz="3600" dirty="0" err="1"/>
              <a:t>parameters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657113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 general routines with specific ones</a:t>
            </a:r>
          </a:p>
          <a:p>
            <a:pPr lvl="1"/>
            <a:r>
              <a:rPr lang="en-US" dirty="0"/>
              <a:t>Example: test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polynomial_expansion(data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degree)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dirty="0"/>
              <a:t>with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quadratic_expansion(data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Test optimized routines with brute-force approaches</a:t>
            </a:r>
          </a:p>
          <a:p>
            <a:pPr lvl="1"/>
            <a:r>
              <a:rPr lang="en-US" dirty="0">
                <a:cs typeface="Courier New" pitchFamily="49" charset="0"/>
              </a:rPr>
              <a:t>Example: test function computing analytical derivative with numerical derivative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1BE31-E0DC-344A-6D81-7B900908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2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Randomness in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DE" dirty="0"/>
              <a:t>sing randomness in testing can be useful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confirming generalizability and stability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finding corner cases or numerical problems</a:t>
            </a:r>
          </a:p>
          <a:p>
            <a:pPr lvl="1"/>
            <a:r>
              <a:rPr lang="en-GB" dirty="0"/>
              <a:t>U</a:t>
            </a:r>
            <a:r>
              <a:rPr lang="en-DE" dirty="0"/>
              <a:t>sing Random/Sampled input data to test whether the result is as expected</a:t>
            </a:r>
          </a:p>
          <a:p>
            <a:pPr lvl="1"/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8BD5F-0B95-5AC4-E29C-575198934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C29BDAC-7B06-A38C-7914-53A8ECBD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44" y="3726302"/>
            <a:ext cx="2625840" cy="2625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2E276-53DE-3B3E-0898-854AFA4E9F25}"/>
              </a:ext>
            </a:extLst>
          </p:cNvPr>
          <p:cNvSpPr txBox="1"/>
          <p:nvPr/>
        </p:nvSpPr>
        <p:spPr>
          <a:xfrm>
            <a:off x="1199456" y="3697487"/>
            <a:ext cx="52669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_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(10):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my_random_function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(r)</a:t>
            </a:r>
          </a:p>
        </p:txBody>
      </p:sp>
    </p:spTree>
    <p:extLst>
      <p:ext uri="{BB962C8B-B14F-4D97-AF65-F5344CB8AC3E}">
        <p14:creationId xmlns:p14="http://schemas.microsoft.com/office/powerpoint/2010/main" val="1069293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Seeds and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When running tests that involve radomness and some test doesn’t pass it is vital to be able to reproduce that test exactly!</a:t>
            </a:r>
          </a:p>
          <a:p>
            <a:r>
              <a:rPr lang="en-DE" dirty="0"/>
              <a:t>Computers produce pseudo-random numbers: setting a seed resets the basis for the random number generator</a:t>
            </a:r>
          </a:p>
          <a:p>
            <a:r>
              <a:rPr lang="en-DE" dirty="0"/>
              <a:t>This is essential for reproducibility</a:t>
            </a:r>
          </a:p>
          <a:p>
            <a:r>
              <a:rPr lang="en-GB" dirty="0"/>
              <a:t>A</a:t>
            </a:r>
            <a:r>
              <a:rPr lang="en-DE" dirty="0"/>
              <a:t>t a minimum, you should manually set the seed for your random test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E255F-F5D9-744B-9D99-5CA2F4AA59DD}"/>
              </a:ext>
            </a:extLst>
          </p:cNvPr>
          <p:cNvSpPr txBox="1"/>
          <p:nvPr/>
        </p:nvSpPr>
        <p:spPr>
          <a:xfrm>
            <a:off x="2283630" y="4748952"/>
            <a:ext cx="7927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 = np.random.RandomState(SEED)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random_state.rand()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6A5FA-83DE-A6D2-C1A7-65EE44C8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86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/>
              <a:t>a) Write a randomized test that checks that,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/>
              <a:t>, any random starting points converge to the attractor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/>
              <a:t>.</a:t>
            </a: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90790-D7EF-131A-F354-FC15B852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AB3251-A879-96B7-9EE6-5C83DC24A9FE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3760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265-BE39-9143-ACA3-F64DC2A5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</a:t>
            </a:r>
            <a:r>
              <a:rPr lang="en-DE"/>
              <a:t>Pytest Solution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FFFB-9D64-EE4D-A985-F51537481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This is not so prominent in the docs, because non-scientific coding uses random testing more rarely</a:t>
            </a:r>
          </a:p>
          <a:p>
            <a:r>
              <a:rPr lang="en-DE" dirty="0"/>
              <a:t>In scientific coding, when you deal with randomness it is very relevant</a:t>
            </a:r>
          </a:p>
          <a:p>
            <a:r>
              <a:rPr lang="en-DE" dirty="0"/>
              <a:t>What do we want?</a:t>
            </a:r>
          </a:p>
          <a:p>
            <a:pPr lvl="1"/>
            <a:r>
              <a:rPr lang="en-DE" dirty="0"/>
              <a:t>For each (random) test there should be a seed</a:t>
            </a:r>
          </a:p>
          <a:p>
            <a:pPr lvl="1"/>
            <a:r>
              <a:rPr lang="en-DE" dirty="0"/>
              <a:t>For each run of the test, the seed should be different</a:t>
            </a:r>
          </a:p>
          <a:p>
            <a:pPr lvl="1"/>
            <a:r>
              <a:rPr lang="en-GB" dirty="0"/>
              <a:t>T</a:t>
            </a:r>
            <a:r>
              <a:rPr lang="en-DE" dirty="0"/>
              <a:t>hat seed should be printed with the test result</a:t>
            </a:r>
          </a:p>
          <a:p>
            <a:pPr lvl="1"/>
            <a:r>
              <a:rPr lang="en-GB" dirty="0"/>
              <a:t>I</a:t>
            </a:r>
            <a:r>
              <a:rPr lang="en-DE" dirty="0"/>
              <a:t>t needs to be possible to explicitely run the test again with that seed!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0052-A922-3C42-A831-D015ED17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DA3B7-CEDF-984B-A832-8462FC4C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D3936-B68C-D3E5-63AC-2D34558B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86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E47-1C1F-A04E-97D5-37CEEC48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Pytest</a:t>
            </a:r>
            <a:endParaRPr lang="en-DE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4D4503A-473B-6745-8A43-903382FAA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72816"/>
            <a:ext cx="9037873" cy="324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8E85-9FAB-4049-8FF4-09F6264F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9C76-5345-E04A-A993-6C001FDB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B545B-2072-198F-0EED-7DB254B4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Exercise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ED024E-D2EB-5A00-FFC3-698FD8C6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(minimal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Fixtures are functions that are run before the tests are executed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5F193-1C7A-9F7D-762C-73AB4586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C5DE2-1B21-D540-9A4E-7F245A136CC9}"/>
              </a:ext>
            </a:extLst>
          </p:cNvPr>
          <p:cNvSpPr txBox="1"/>
          <p:nvPr/>
        </p:nvSpPr>
        <p:spPr>
          <a:xfrm>
            <a:off x="2567608" y="2324100"/>
            <a:ext cx="72728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 sz="1800" dirty="0">
              <a:solidFill>
                <a:srgbClr val="8888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the random seed for once here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sz="1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8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en-GB" sz="18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GB" sz="18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8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8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pytest.fixture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f'Using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seed {SEED}')</a:t>
            </a:r>
          </a:p>
          <a:p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np.random.RandomState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(SEED)</a:t>
            </a:r>
          </a:p>
          <a:p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random_state.rand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23768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a) Write a randomized test that checks that, for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, any random starting points converge to the attractor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r>
              <a:rPr lang="en-DE" dirty="0"/>
              <a:t>b) </a:t>
            </a:r>
            <a:r>
              <a:rPr lang="en-GB" dirty="0"/>
              <a:t>A</a:t>
            </a:r>
            <a:r>
              <a:rPr lang="en-DE" dirty="0"/>
              <a:t>dd a fixture at the top of your test file, that lets you print the seed to the console.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76" y="5229201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1847528" y="5843790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F997B-E0EB-BA20-A229-96A0BF91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E9527-75D3-BE0E-8C11-6728BB7BA92A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621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(real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9218240" cy="4937760"/>
          </a:xfrm>
        </p:spPr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onftest.py </a:t>
            </a:r>
            <a:r>
              <a:rPr lang="en-DE" dirty="0"/>
              <a:t>is a magical file! (don’t import it!)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onftest.py</a:t>
            </a:r>
            <a:r>
              <a:rPr lang="en-DE" dirty="0"/>
              <a:t> can be used to define custom behavior or plugins. Fixtures can also be defined here, so that they can be used by all tests.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7" name="Picture 6" descr="A cartoon of a person in a white coat&#10;&#10;Description automatically generated with low confidence">
            <a:extLst>
              <a:ext uri="{FF2B5EF4-FFF2-40B4-BE49-F238E27FC236}">
                <a16:creationId xmlns:a16="http://schemas.microsoft.com/office/drawing/2014/main" id="{A0E82E67-D74C-4AF1-D76B-AACDDA12C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2780928"/>
            <a:ext cx="3236867" cy="323686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D42FB-2B16-B04E-14E3-0648E3AAAF06}"/>
              </a:ext>
            </a:extLst>
          </p:cNvPr>
          <p:cNvSpPr txBox="1">
            <a:spLocks/>
          </p:cNvSpPr>
          <p:nvPr/>
        </p:nvSpPr>
        <p:spPr>
          <a:xfrm>
            <a:off x="838200" y="2924944"/>
            <a:ext cx="6471592" cy="30928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auto">
              <a:spcAft>
                <a:spcPts val="0"/>
              </a:spcAft>
            </a:pPr>
            <a:r>
              <a:rPr lang="en-DE" dirty="0">
                <a:latin typeface="Gill Sans MT" panose="020B0502020104020203" pitchFamily="34" charset="77"/>
                <a:cs typeface="Courier New" panose="02070309020205020404" pitchFamily="49" charset="0"/>
              </a:rPr>
              <a:t>See the file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onftest_example.py</a:t>
            </a:r>
            <a:r>
              <a:rPr lang="en-DE" dirty="0">
                <a:latin typeface="Gill Sans MT" panose="020B0502020104020203" pitchFamily="34" charset="77"/>
                <a:cs typeface="Courier New" panose="02070309020205020404" pitchFamily="49" charset="0"/>
              </a:rPr>
              <a:t> in the repo you forked.  If you rename it the functions defined there select a seed for each test and allow you to pass a seed on the commandline </a:t>
            </a:r>
            <a:r>
              <a:rPr lang="en-DE">
                <a:latin typeface="Gill Sans MT" panose="020B0502020104020203" pitchFamily="34" charset="77"/>
                <a:cs typeface="Courier New" panose="02070309020205020404" pitchFamily="49" charset="0"/>
              </a:rPr>
              <a:t>using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seed 123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17305-D54B-8DBA-58EE-66D341A0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07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a) Write a randomized test that checks that, for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, any random starting points converge to the attractor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r>
              <a:rPr lang="en-DE" dirty="0">
                <a:solidFill>
                  <a:schemeClr val="bg1">
                    <a:lumMod val="75000"/>
                  </a:schemeClr>
                </a:solidFill>
              </a:rPr>
              <a:t>b)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DE" dirty="0">
                <a:solidFill>
                  <a:schemeClr val="bg1">
                    <a:lumMod val="75000"/>
                  </a:schemeClr>
                </a:solidFill>
              </a:rPr>
              <a:t>dd a fixture at the top of your test file, that lets you print the seed to the </a:t>
            </a:r>
            <a:r>
              <a:rPr lang="en-DE">
                <a:solidFill>
                  <a:schemeClr val="bg1">
                    <a:lumMod val="75000"/>
                  </a:schemeClr>
                </a:solidFill>
              </a:rPr>
              <a:t>console.</a:t>
            </a:r>
            <a:endParaRPr lang="en-DE" dirty="0"/>
          </a:p>
          <a:p>
            <a:pPr marL="274320" lvl="1" indent="0">
              <a:buNone/>
            </a:pPr>
            <a:r>
              <a:rPr lang="en-DE" dirty="0"/>
              <a:t>c)  Add a conftest.py file to set a random seed before each run and make possible </a:t>
            </a:r>
            <a:r>
              <a:rPr lang="en-DE"/>
              <a:t>failures reproducible</a:t>
            </a:r>
            <a:endParaRPr lang="en-DE" dirty="0"/>
          </a:p>
          <a:p>
            <a:pPr marL="274320" lvl="1" indent="0">
              <a:buNone/>
            </a:pPr>
            <a:r>
              <a:rPr lang="en-GB" dirty="0"/>
              <a:t>d) C</a:t>
            </a:r>
            <a:r>
              <a:rPr lang="en-DE" dirty="0"/>
              <a:t>heck that the console output of pytest now includes the seed!</a:t>
            </a:r>
          </a:p>
          <a:p>
            <a:endParaRPr lang="en-DE" dirty="0"/>
          </a:p>
          <a:p>
            <a:pPr marL="274320" lvl="1" indent="0">
              <a:buNone/>
            </a:pP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105FB-1910-EDED-97DF-75C7CD89A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76" y="5433343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1847528" y="6047932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603576-9A3A-373D-C7D3-B2933A7D0530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928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F4E620-F8C4-C043-A008-D66A605D3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4571608"/>
            <a:ext cx="8229600" cy="1891248"/>
          </a:xfrm>
        </p:spPr>
        <p:txBody>
          <a:bodyPr>
            <a:normAutofit/>
          </a:bodyPr>
          <a:lstStyle/>
          <a:p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=3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=4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  <a:p>
            <a:r>
              <a:rPr lang="de-DE" dirty="0" err="1">
                <a:cs typeface="Courier New" panose="02070309020205020404" pitchFamily="49" charset="0"/>
              </a:rPr>
              <a:t>Periodic</a:t>
            </a:r>
            <a:r>
              <a:rPr lang="de-DE" dirty="0">
                <a:cs typeface="Courier New" panose="02070309020205020404" pitchFamily="49" charset="0"/>
              </a:rPr>
              <a:t> vs. </a:t>
            </a:r>
            <a:r>
              <a:rPr lang="de-DE" dirty="0" err="1">
                <a:cs typeface="Courier New" panose="02070309020205020404" pitchFamily="49" charset="0"/>
              </a:rPr>
              <a:t>chaotic</a:t>
            </a:r>
            <a:endParaRPr lang="de-DE" dirty="0"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9" name="Picture 8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7CAE94BB-CDA5-0D96-EDB5-D9B690000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322783"/>
            <a:ext cx="9001000" cy="31503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CC7C5-2433-B1CB-F6BD-F55C41C83AA2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99DD8-9756-07C8-FDD1-8C626E60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60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EADA29-EF24-B448-9A94-D3393232E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9642" r="8659" b="5315"/>
          <a:stretch/>
        </p:blipFill>
        <p:spPr>
          <a:xfrm>
            <a:off x="1644867" y="1340768"/>
            <a:ext cx="8927659" cy="46805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1EFC6-AFB3-155C-E8CD-865B059C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6E1AA8-A5BF-D64D-9969-ECEF203AA1B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209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DBA389-D643-8C45-81FE-F404FC79E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4962" y="1791271"/>
            <a:ext cx="4067968" cy="4248472"/>
          </a:xfrm>
        </p:spPr>
        <p:txBody>
          <a:bodyPr>
            <a:normAutofit/>
          </a:bodyPr>
          <a:lstStyle/>
          <a:p>
            <a:r>
              <a:rPr lang="de-DE" dirty="0"/>
              <a:t>Sensitive </a:t>
            </a:r>
            <a:r>
              <a:rPr lang="de-DE" dirty="0" err="1"/>
              <a:t>Dependence</a:t>
            </a:r>
            <a:r>
              <a:rPr lang="de-DE" dirty="0"/>
              <a:t> on Initial </a:t>
            </a:r>
            <a:r>
              <a:rPr lang="de-DE" dirty="0" err="1"/>
              <a:t>Conditions</a:t>
            </a:r>
            <a:r>
              <a:rPr lang="de-DE" dirty="0"/>
              <a:t> (SDIC)</a:t>
            </a:r>
          </a:p>
          <a:p>
            <a:r>
              <a:rPr lang="de-DE" dirty="0">
                <a:cs typeface="Courier New" panose="02070309020205020404" pitchFamily="49" charset="0"/>
              </a:rPr>
              <a:t>Even </a:t>
            </a:r>
            <a:r>
              <a:rPr lang="de-DE" dirty="0" err="1">
                <a:cs typeface="Courier New" panose="02070309020205020404" pitchFamily="49" charset="0"/>
              </a:rPr>
              <a:t>seeds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that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are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very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close</a:t>
            </a:r>
            <a:r>
              <a:rPr lang="de-DE" dirty="0">
                <a:cs typeface="Courier New" panose="02070309020205020404" pitchFamily="49" charset="0"/>
              </a:rPr>
              <a:t>, </a:t>
            </a:r>
            <a:r>
              <a:rPr lang="de-DE" dirty="0" err="1">
                <a:cs typeface="Courier New" panose="02070309020205020404" pitchFamily="49" charset="0"/>
              </a:rPr>
              <a:t>quickly</a:t>
            </a:r>
            <a:r>
              <a:rPr lang="de-DE" dirty="0">
                <a:cs typeface="Courier New" panose="02070309020205020404" pitchFamily="49" charset="0"/>
              </a:rPr>
              <a:t> find </a:t>
            </a:r>
            <a:r>
              <a:rPr lang="de-DE" dirty="0" err="1">
                <a:cs typeface="Courier New" panose="02070309020205020404" pitchFamily="49" charset="0"/>
              </a:rPr>
              <a:t>completely</a:t>
            </a:r>
            <a:r>
              <a:rPr lang="de-DE" dirty="0">
                <a:cs typeface="Courier New" panose="02070309020205020404" pitchFamily="49" charset="0"/>
              </a:rPr>
              <a:t> different </a:t>
            </a:r>
            <a:r>
              <a:rPr lang="de-DE" dirty="0" err="1">
                <a:cs typeface="Courier New" panose="02070309020205020404" pitchFamily="49" charset="0"/>
              </a:rPr>
              <a:t>itineraries</a:t>
            </a:r>
            <a:endParaRPr lang="de-DE" dirty="0">
              <a:cs typeface="Courier New" panose="02070309020205020404" pitchFamily="49" charset="0"/>
            </a:endParaRPr>
          </a:p>
          <a:p>
            <a:r>
              <a:rPr lang="de-DE" dirty="0">
                <a:cs typeface="Courier New" panose="02070309020205020404" pitchFamily="49" charset="0"/>
              </a:rPr>
              <a:t>Butterfly </a:t>
            </a:r>
            <a:r>
              <a:rPr lang="de-DE" dirty="0" err="1">
                <a:cs typeface="Courier New" panose="02070309020205020404" pitchFamily="49" charset="0"/>
              </a:rPr>
              <a:t>effect</a:t>
            </a:r>
            <a:endParaRPr lang="de-DE" dirty="0"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C068AC-3398-8F4C-AEFC-4D81FF82E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4" b="2214"/>
          <a:stretch/>
        </p:blipFill>
        <p:spPr>
          <a:xfrm>
            <a:off x="8153400" y="3733475"/>
            <a:ext cx="3505200" cy="2988000"/>
          </a:xfrm>
          <a:prstGeom prst="rect">
            <a:avLst/>
          </a:prstGeom>
        </p:spPr>
      </p:pic>
      <p:pic>
        <p:nvPicPr>
          <p:cNvPr id="12" name="Picture 11" descr="A picture containing screenshot, text, line, diagram&#10;&#10;Description automatically generated">
            <a:extLst>
              <a:ext uri="{FF2B5EF4-FFF2-40B4-BE49-F238E27FC236}">
                <a16:creationId xmlns:a16="http://schemas.microsoft.com/office/drawing/2014/main" id="{8440937F-2072-9352-F33C-059392C17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0" y="1334046"/>
            <a:ext cx="4806280" cy="48062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D7A3-A999-661A-0B0C-3C96081C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E3B47-D223-6D05-5B1D-93C43485E6C8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1055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38B2-9D8A-E945-8AD1-0A4960E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751-0F68-AB46-BE28-558729DE6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484784"/>
            <a:ext cx="10370368" cy="47525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Some r values for 3 &lt; r &lt; 4 have some interesting properties: a chaotic trajectory neither diverges nor converges.</a:t>
            </a:r>
          </a:p>
          <a:p>
            <a:pPr marL="274320" lvl="1" indent="0">
              <a:buNone/>
            </a:pP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a) Use the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plot_bifurcation</a:t>
            </a:r>
            <a:r>
              <a:rPr lang="en-GB" dirty="0">
                <a:solidFill>
                  <a:schemeClr val="tx1"/>
                </a:solidFill>
              </a:rPr>
              <a:t> function from the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>
                <a:solidFill>
                  <a:schemeClr val="tx1"/>
                </a:solidFill>
              </a:rPr>
              <a:t> module using your implementation of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solidFill>
                  <a:schemeClr val="tx1"/>
                </a:solidFill>
              </a:rPr>
              <a:t> to look at the bifurcation diagram. The function generates an output image,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bifurcation_diagram.png</a:t>
            </a:r>
            <a:endParaRPr lang="en-GB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r>
              <a:rPr lang="en-GB" dirty="0">
                <a:solidFill>
                  <a:schemeClr val="tx1"/>
                </a:solidFill>
              </a:rPr>
              <a:t>b) Write a test that checks for chaotic </a:t>
            </a:r>
            <a:r>
              <a:rPr lang="en-GB" dirty="0" err="1">
                <a:solidFill>
                  <a:schemeClr val="tx1"/>
                </a:solidFill>
              </a:rPr>
              <a:t>behavior</a:t>
            </a:r>
            <a:r>
              <a:rPr lang="en-GB" dirty="0">
                <a:solidFill>
                  <a:schemeClr val="tx1"/>
                </a:solidFill>
              </a:rPr>
              <a:t> when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r=3.8</a:t>
            </a:r>
            <a:r>
              <a:rPr lang="en-GB" dirty="0">
                <a:solidFill>
                  <a:schemeClr val="tx1"/>
                </a:solidFill>
              </a:rPr>
              <a:t>. Run the logistic map for 100000 iterations and verify the conditions for chaotic </a:t>
            </a:r>
            <a:r>
              <a:rPr lang="en-GB" dirty="0" err="1">
                <a:solidFill>
                  <a:schemeClr val="tx1"/>
                </a:solidFill>
              </a:rPr>
              <a:t>behavior</a:t>
            </a:r>
            <a:r>
              <a:rPr lang="en-GB" dirty="0">
                <a:solidFill>
                  <a:schemeClr val="tx1"/>
                </a:solidFill>
              </a:rPr>
              <a:t>: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pPr marL="548640" lvl="2" indent="0">
              <a:buNone/>
            </a:pPr>
            <a:r>
              <a:rPr lang="en-GB" dirty="0"/>
              <a:t>1) The function is deterministic: </a:t>
            </a:r>
            <a:r>
              <a:rPr lang="en-GB" i="1" dirty="0"/>
              <a:t>this does not need to be tested in this case</a:t>
            </a:r>
          </a:p>
          <a:p>
            <a:pPr marL="548640" lvl="2" indent="0">
              <a:buNone/>
            </a:pPr>
            <a:r>
              <a:rPr lang="en-GB" dirty="0"/>
              <a:t>2) Orbits must be bounded: check that all values are between 0 and 1</a:t>
            </a:r>
          </a:p>
          <a:p>
            <a:pPr marL="548640" lvl="2" indent="0">
              <a:buNone/>
            </a:pPr>
            <a:r>
              <a:rPr lang="en-GB" dirty="0"/>
              <a:t>3) Orbits must be aperiodic: check that the last 1000 values are all different</a:t>
            </a:r>
          </a:p>
          <a:p>
            <a:pPr marL="548640" lvl="2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4) Sensitive dependence on initial conditions: 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this is the bonus exercise (in readme)</a:t>
            </a:r>
          </a:p>
          <a:p>
            <a:pPr marL="274320" lvl="1" indent="0">
              <a:buNone/>
            </a:pPr>
            <a:br>
              <a:rPr lang="en-GB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The test should check conditions 2) and 3)!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B6AE5-089C-8D47-A20C-EF24F753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B865-37EF-674F-8049-1DE594E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BCF3E-2EDA-1F3C-A282-83CAEBFB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4309E6-4CEF-F0B2-ADAF-52600CCD9B6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998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2569" y="1556792"/>
            <a:ext cx="4824536" cy="4937760"/>
          </a:xfrm>
        </p:spPr>
        <p:txBody>
          <a:bodyPr/>
          <a:lstStyle/>
          <a:p>
            <a:r>
              <a:rPr lang="en-US" dirty="0"/>
              <a:t>Immediately:  Always be confident that your results are correct, whether your approach works of not</a:t>
            </a:r>
          </a:p>
          <a:p>
            <a:r>
              <a:rPr lang="en-US" dirty="0"/>
              <a:t>In the future: </a:t>
            </a:r>
            <a:r>
              <a:rPr lang="en-US" b="1" dirty="0"/>
              <a:t>save your future-self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us during the week and we’ll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E8F8A-0EAD-7092-B9BB-75EE2E3AC6BC}"/>
              </a:ext>
            </a:extLst>
          </p:cNvPr>
          <p:cNvSpPr txBox="1"/>
          <p:nvPr/>
        </p:nvSpPr>
        <p:spPr>
          <a:xfrm>
            <a:off x="9309259" y="1537457"/>
            <a:ext cx="1345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DE" b="1" dirty="0">
                <a:solidFill>
                  <a:srgbClr val="7030A0"/>
                </a:solidFill>
                <a:latin typeface="Annie Use Your Telescope" panose="02000000000000000000" pitchFamily="2" charset="0"/>
              </a:rPr>
              <a:t>You, in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6DCEE-9582-064D-C802-262D0DDD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3" name="Picture 2" descr="A cartoon of two men shaking hands&#10;&#10;Description automatically generated with medium confidence">
            <a:extLst>
              <a:ext uri="{FF2B5EF4-FFF2-40B4-BE49-F238E27FC236}">
                <a16:creationId xmlns:a16="http://schemas.microsoft.com/office/drawing/2014/main" id="{34DF5776-D039-4FEF-0A1F-EE80B360A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16080" y="2017807"/>
            <a:ext cx="4032448" cy="4032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9BD0-C73E-B244-3F6D-60BEF3DAEF02}"/>
              </a:ext>
            </a:extLst>
          </p:cNvPr>
          <p:cNvSpPr txBox="1"/>
          <p:nvPr/>
        </p:nvSpPr>
        <p:spPr>
          <a:xfrm>
            <a:off x="7073870" y="1537457"/>
            <a:ext cx="142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  <a:latin typeface="Annie Use Your Telescope" panose="02000000000000000000" pitchFamily="2" charset="0"/>
              </a:rPr>
              <a:t>You, in 2023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0A111FD-9A07-B02F-8F63-4B279181AFF4}"/>
              </a:ext>
            </a:extLst>
          </p:cNvPr>
          <p:cNvSpPr/>
          <p:nvPr/>
        </p:nvSpPr>
        <p:spPr>
          <a:xfrm>
            <a:off x="8688288" y="1591429"/>
            <a:ext cx="432048" cy="261389"/>
          </a:xfrm>
          <a:custGeom>
            <a:avLst/>
            <a:gdLst>
              <a:gd name="connsiteX0" fmla="*/ 0 w 432048"/>
              <a:gd name="connsiteY0" fmla="*/ 65347 h 261389"/>
              <a:gd name="connsiteX1" fmla="*/ 301354 w 432048"/>
              <a:gd name="connsiteY1" fmla="*/ 65347 h 261389"/>
              <a:gd name="connsiteX2" fmla="*/ 301354 w 432048"/>
              <a:gd name="connsiteY2" fmla="*/ 0 h 261389"/>
              <a:gd name="connsiteX3" fmla="*/ 432048 w 432048"/>
              <a:gd name="connsiteY3" fmla="*/ 130695 h 261389"/>
              <a:gd name="connsiteX4" fmla="*/ 301354 w 432048"/>
              <a:gd name="connsiteY4" fmla="*/ 261389 h 261389"/>
              <a:gd name="connsiteX5" fmla="*/ 301354 w 432048"/>
              <a:gd name="connsiteY5" fmla="*/ 196042 h 261389"/>
              <a:gd name="connsiteX6" fmla="*/ 0 w 432048"/>
              <a:gd name="connsiteY6" fmla="*/ 196042 h 261389"/>
              <a:gd name="connsiteX7" fmla="*/ 0 w 432048"/>
              <a:gd name="connsiteY7" fmla="*/ 65347 h 2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048" h="261389" fill="none" extrusionOk="0">
                <a:moveTo>
                  <a:pt x="0" y="65347"/>
                </a:moveTo>
                <a:cubicBezTo>
                  <a:pt x="141751" y="45563"/>
                  <a:pt x="175096" y="83749"/>
                  <a:pt x="301354" y="65347"/>
                </a:cubicBezTo>
                <a:cubicBezTo>
                  <a:pt x="296525" y="49510"/>
                  <a:pt x="307253" y="22854"/>
                  <a:pt x="301354" y="0"/>
                </a:cubicBezTo>
                <a:cubicBezTo>
                  <a:pt x="355029" y="35860"/>
                  <a:pt x="363205" y="90654"/>
                  <a:pt x="432048" y="130695"/>
                </a:cubicBezTo>
                <a:cubicBezTo>
                  <a:pt x="393368" y="197649"/>
                  <a:pt x="328266" y="215994"/>
                  <a:pt x="301354" y="261389"/>
                </a:cubicBezTo>
                <a:cubicBezTo>
                  <a:pt x="300137" y="247996"/>
                  <a:pt x="303803" y="223311"/>
                  <a:pt x="301354" y="196042"/>
                </a:cubicBezTo>
                <a:cubicBezTo>
                  <a:pt x="194250" y="201744"/>
                  <a:pt x="82176" y="161119"/>
                  <a:pt x="0" y="196042"/>
                </a:cubicBezTo>
                <a:cubicBezTo>
                  <a:pt x="-9366" y="152057"/>
                  <a:pt x="3719" y="95822"/>
                  <a:pt x="0" y="65347"/>
                </a:cubicBezTo>
                <a:close/>
              </a:path>
              <a:path w="432048" h="261389" stroke="0" extrusionOk="0">
                <a:moveTo>
                  <a:pt x="0" y="65347"/>
                </a:moveTo>
                <a:cubicBezTo>
                  <a:pt x="99149" y="33752"/>
                  <a:pt x="207809" y="100604"/>
                  <a:pt x="301354" y="65347"/>
                </a:cubicBezTo>
                <a:cubicBezTo>
                  <a:pt x="293827" y="34991"/>
                  <a:pt x="305101" y="25336"/>
                  <a:pt x="301354" y="0"/>
                </a:cubicBezTo>
                <a:cubicBezTo>
                  <a:pt x="349905" y="45726"/>
                  <a:pt x="383542" y="109907"/>
                  <a:pt x="432048" y="130695"/>
                </a:cubicBezTo>
                <a:cubicBezTo>
                  <a:pt x="370653" y="193379"/>
                  <a:pt x="323698" y="217143"/>
                  <a:pt x="301354" y="261389"/>
                </a:cubicBezTo>
                <a:cubicBezTo>
                  <a:pt x="294443" y="234575"/>
                  <a:pt x="308303" y="228033"/>
                  <a:pt x="301354" y="196042"/>
                </a:cubicBezTo>
                <a:cubicBezTo>
                  <a:pt x="194935" y="205357"/>
                  <a:pt x="80427" y="161482"/>
                  <a:pt x="0" y="196042"/>
                </a:cubicBezTo>
                <a:cubicBezTo>
                  <a:pt x="-15133" y="134519"/>
                  <a:pt x="2838" y="102770"/>
                  <a:pt x="0" y="6534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8047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81200" y="2705100"/>
            <a:ext cx="8229600" cy="990600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9AF1C-7E48-1467-2658-09B13D8A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ED96-FCDE-40D4-DD96-4939244C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005F3-7787-7AEC-B27E-F975CA5F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9A8000F5-AF38-5763-C141-F8BDA1D34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9" b="23701"/>
          <a:stretch/>
        </p:blipFill>
        <p:spPr bwMode="auto">
          <a:xfrm>
            <a:off x="18652" y="1"/>
            <a:ext cx="12191980" cy="685799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24000" y="2880032"/>
            <a:ext cx="9144000" cy="109793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CH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v16.0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7974B5-CC32-9E7A-5235-FB95C4B1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36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23CCD5C7-87E7-B4FD-8B30-6E8F0145D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60099" y="1218757"/>
            <a:ext cx="4941168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6DCEE-9582-064D-C802-262D0DDD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EAF96-2E20-D2E1-74AF-8796A6309CE5}"/>
              </a:ext>
            </a:extLst>
          </p:cNvPr>
          <p:cNvSpPr txBox="1"/>
          <p:nvPr/>
        </p:nvSpPr>
        <p:spPr>
          <a:xfrm>
            <a:off x="6942220" y="1702448"/>
            <a:ext cx="1345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DE" b="1" dirty="0">
                <a:solidFill>
                  <a:srgbClr val="C00000"/>
                </a:solidFill>
                <a:latin typeface="Annie Use Your Telescope" panose="02000000000000000000" pitchFamily="2" charset="0"/>
              </a:rPr>
              <a:t>You, in 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E8F8A-0EAD-7092-B9BB-75EE2E3AC6BC}"/>
              </a:ext>
            </a:extLst>
          </p:cNvPr>
          <p:cNvSpPr txBox="1"/>
          <p:nvPr/>
        </p:nvSpPr>
        <p:spPr>
          <a:xfrm>
            <a:off x="9350310" y="1687220"/>
            <a:ext cx="1345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DE" b="1" dirty="0">
                <a:solidFill>
                  <a:srgbClr val="7030A0"/>
                </a:solidFill>
                <a:latin typeface="Annie Use Your Telescope" panose="02000000000000000000" pitchFamily="2" charset="0"/>
              </a:rPr>
              <a:t>You, in 2024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3CAC7E-626E-4174-BD00-791535078FA8}"/>
              </a:ext>
            </a:extLst>
          </p:cNvPr>
          <p:cNvSpPr/>
          <p:nvPr/>
        </p:nvSpPr>
        <p:spPr>
          <a:xfrm>
            <a:off x="8610600" y="1756418"/>
            <a:ext cx="432048" cy="261389"/>
          </a:xfrm>
          <a:custGeom>
            <a:avLst/>
            <a:gdLst>
              <a:gd name="connsiteX0" fmla="*/ 0 w 432048"/>
              <a:gd name="connsiteY0" fmla="*/ 65347 h 261389"/>
              <a:gd name="connsiteX1" fmla="*/ 301354 w 432048"/>
              <a:gd name="connsiteY1" fmla="*/ 65347 h 261389"/>
              <a:gd name="connsiteX2" fmla="*/ 301354 w 432048"/>
              <a:gd name="connsiteY2" fmla="*/ 0 h 261389"/>
              <a:gd name="connsiteX3" fmla="*/ 432048 w 432048"/>
              <a:gd name="connsiteY3" fmla="*/ 130695 h 261389"/>
              <a:gd name="connsiteX4" fmla="*/ 301354 w 432048"/>
              <a:gd name="connsiteY4" fmla="*/ 261389 h 261389"/>
              <a:gd name="connsiteX5" fmla="*/ 301354 w 432048"/>
              <a:gd name="connsiteY5" fmla="*/ 196042 h 261389"/>
              <a:gd name="connsiteX6" fmla="*/ 0 w 432048"/>
              <a:gd name="connsiteY6" fmla="*/ 196042 h 261389"/>
              <a:gd name="connsiteX7" fmla="*/ 0 w 432048"/>
              <a:gd name="connsiteY7" fmla="*/ 65347 h 2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048" h="261389" fill="none" extrusionOk="0">
                <a:moveTo>
                  <a:pt x="0" y="65347"/>
                </a:moveTo>
                <a:cubicBezTo>
                  <a:pt x="141751" y="45563"/>
                  <a:pt x="175096" y="83749"/>
                  <a:pt x="301354" y="65347"/>
                </a:cubicBezTo>
                <a:cubicBezTo>
                  <a:pt x="296525" y="49510"/>
                  <a:pt x="307253" y="22854"/>
                  <a:pt x="301354" y="0"/>
                </a:cubicBezTo>
                <a:cubicBezTo>
                  <a:pt x="355029" y="35860"/>
                  <a:pt x="363205" y="90654"/>
                  <a:pt x="432048" y="130695"/>
                </a:cubicBezTo>
                <a:cubicBezTo>
                  <a:pt x="393368" y="197649"/>
                  <a:pt x="328266" y="215994"/>
                  <a:pt x="301354" y="261389"/>
                </a:cubicBezTo>
                <a:cubicBezTo>
                  <a:pt x="300137" y="247996"/>
                  <a:pt x="303803" y="223311"/>
                  <a:pt x="301354" y="196042"/>
                </a:cubicBezTo>
                <a:cubicBezTo>
                  <a:pt x="194250" y="201744"/>
                  <a:pt x="82176" y="161119"/>
                  <a:pt x="0" y="196042"/>
                </a:cubicBezTo>
                <a:cubicBezTo>
                  <a:pt x="-9366" y="152057"/>
                  <a:pt x="3719" y="95822"/>
                  <a:pt x="0" y="65347"/>
                </a:cubicBezTo>
                <a:close/>
              </a:path>
              <a:path w="432048" h="261389" stroke="0" extrusionOk="0">
                <a:moveTo>
                  <a:pt x="0" y="65347"/>
                </a:moveTo>
                <a:cubicBezTo>
                  <a:pt x="99149" y="33752"/>
                  <a:pt x="207809" y="100604"/>
                  <a:pt x="301354" y="65347"/>
                </a:cubicBezTo>
                <a:cubicBezTo>
                  <a:pt x="293827" y="34991"/>
                  <a:pt x="305101" y="25336"/>
                  <a:pt x="301354" y="0"/>
                </a:cubicBezTo>
                <a:cubicBezTo>
                  <a:pt x="349905" y="45726"/>
                  <a:pt x="383542" y="109907"/>
                  <a:pt x="432048" y="130695"/>
                </a:cubicBezTo>
                <a:cubicBezTo>
                  <a:pt x="370653" y="193379"/>
                  <a:pt x="323698" y="217143"/>
                  <a:pt x="301354" y="261389"/>
                </a:cubicBezTo>
                <a:cubicBezTo>
                  <a:pt x="294443" y="234575"/>
                  <a:pt x="308303" y="228033"/>
                  <a:pt x="301354" y="196042"/>
                </a:cubicBezTo>
                <a:cubicBezTo>
                  <a:pt x="194935" y="205357"/>
                  <a:pt x="80427" y="161482"/>
                  <a:pt x="0" y="196042"/>
                </a:cubicBezTo>
                <a:cubicBezTo>
                  <a:pt x="-15133" y="134519"/>
                  <a:pt x="2838" y="102770"/>
                  <a:pt x="0" y="65347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4" name="Picture 4" descr="Image">
            <a:extLst>
              <a:ext uri="{FF2B5EF4-FFF2-40B4-BE49-F238E27FC236}">
                <a16:creationId xmlns:a16="http://schemas.microsoft.com/office/drawing/2014/main" id="{95D0F04D-B4CF-2B1E-FD2B-3A78B7D5B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4" y="417076"/>
            <a:ext cx="3092853" cy="309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">
            <a:extLst>
              <a:ext uri="{FF2B5EF4-FFF2-40B4-BE49-F238E27FC236}">
                <a16:creationId xmlns:a16="http://schemas.microsoft.com/office/drawing/2014/main" id="{56FA6CB1-BB5B-DFE8-4F3D-17E755CA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20888"/>
            <a:ext cx="3284073" cy="328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909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eigenvector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19200"/>
            <a:ext cx="8363272" cy="513715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Consider the function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values, vectors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eigen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GB" dirty="0"/>
              <a:t>Test with simple but general cases:</a:t>
            </a:r>
          </a:p>
          <a:p>
            <a:pPr lvl="1"/>
            <a:r>
              <a:rPr lang="en-GB" dirty="0"/>
              <a:t>use full matrices for which you know the exact solution</a:t>
            </a:r>
            <a:br>
              <a:rPr lang="en-GB" dirty="0"/>
            </a:br>
            <a:r>
              <a:rPr lang="en-GB" dirty="0"/>
              <a:t>(from a table or computed by hand)</a:t>
            </a:r>
          </a:p>
          <a:p>
            <a:r>
              <a:rPr lang="en-GB" dirty="0"/>
              <a:t>Test general routine with specific ones:</a:t>
            </a:r>
          </a:p>
          <a:p>
            <a:pPr lvl="1"/>
            <a:r>
              <a:rPr lang="en-GB" dirty="0"/>
              <a:t>use the analytical solution for 2x2 matrices</a:t>
            </a:r>
          </a:p>
          <a:p>
            <a:r>
              <a:rPr lang="en-GB" dirty="0"/>
              <a:t>Generate data from the model:</a:t>
            </a:r>
          </a:p>
          <a:p>
            <a:pPr lvl="1"/>
            <a:r>
              <a:rPr lang="en-GB" dirty="0"/>
              <a:t>generate random eigenvalues, random eigenvector; construct the matrix; then check that the function returns the correct eigenvalues and -vectors</a:t>
            </a:r>
          </a:p>
          <a:p>
            <a:r>
              <a:rPr lang="en-GB" dirty="0"/>
              <a:t>Test with boundary cases:</a:t>
            </a:r>
          </a:p>
          <a:p>
            <a:pPr lvl="1"/>
            <a:r>
              <a:rPr lang="en-GB" dirty="0"/>
              <a:t>test with diagonal matrix: is the algorithm stable?</a:t>
            </a:r>
          </a:p>
          <a:p>
            <a:pPr lvl="1"/>
            <a:r>
              <a:rPr lang="en-GB" dirty="0"/>
              <a:t>test with a singular matrix: is the algorithm robust? Does it raise appropriate error when it fails?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89C6F-CE3B-D5F8-B7F8-5F1FBB91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7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Start with simple, general case</a:t>
            </a:r>
          </a:p>
          <a:p>
            <a:pPr lvl="1"/>
            <a:r>
              <a:rPr lang="en-US" sz="2000" dirty="0"/>
              <a:t>Take a realistic scenario for your code, try to reduce it to a simple example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Example: Tests for ‘lower’ method of strings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ACF074-A0CD-BB3A-45FC-7D220B28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59696" y="3286818"/>
            <a:ext cx="57606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F007F"/>
                </a:solidFill>
                <a:latin typeface="Courier New"/>
                <a:cs typeface="Courier New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test_lower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():</a:t>
            </a: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urier New"/>
                <a:cs typeface="Courier New"/>
              </a:rPr>
              <a:t># Given</a:t>
            </a:r>
            <a:br>
              <a:rPr lang="en-US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    string = </a:t>
            </a:r>
            <a:r>
              <a:rPr lang="en-US" dirty="0">
                <a:solidFill>
                  <a:srgbClr val="8B2252"/>
                </a:solidFill>
                <a:latin typeface="Courier New"/>
                <a:cs typeface="Courier New"/>
              </a:rPr>
              <a:t>'</a:t>
            </a:r>
            <a:r>
              <a:rPr lang="en-US" dirty="0" err="1">
                <a:solidFill>
                  <a:srgbClr val="8B2252"/>
                </a:solidFill>
                <a:latin typeface="Courier New"/>
                <a:cs typeface="Courier New"/>
              </a:rPr>
              <a:t>HeLlO</a:t>
            </a:r>
            <a:r>
              <a:rPr lang="en-US" dirty="0">
                <a:solidFill>
                  <a:srgbClr val="8B2252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B2252"/>
                </a:solidFill>
                <a:latin typeface="Courier New"/>
                <a:cs typeface="Courier New"/>
              </a:rPr>
              <a:t>wOrld</a:t>
            </a:r>
            <a:r>
              <a:rPr lang="en-US" dirty="0">
                <a:solidFill>
                  <a:srgbClr val="8B2252"/>
                </a:solidFill>
                <a:latin typeface="Courier New"/>
                <a:cs typeface="Courier New"/>
              </a:rPr>
              <a:t>'</a:t>
            </a: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    expected = </a:t>
            </a:r>
            <a:r>
              <a:rPr lang="en-US" dirty="0">
                <a:solidFill>
                  <a:srgbClr val="8B2252"/>
                </a:solidFill>
                <a:latin typeface="Courier New"/>
                <a:cs typeface="Courier New"/>
              </a:rPr>
              <a:t>'hello world'</a:t>
            </a: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urier New"/>
                <a:cs typeface="Courier New"/>
              </a:rPr>
              <a:t># When</a:t>
            </a:r>
            <a:br>
              <a:rPr lang="en-US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    output =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string.lower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urier New"/>
                <a:cs typeface="Courier New"/>
              </a:rPr>
              <a:t># Then</a:t>
            </a:r>
            <a:br>
              <a:rPr lang="en-US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dirty="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output == expected</a:t>
            </a: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68760"/>
            <a:ext cx="10515600" cy="5224115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respond to corner case with special behavior, or raise meaningful exception?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2D98E-09CB-3DCA-1A19-BAA74EF2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70040" y="2623585"/>
            <a:ext cx="50405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F007F"/>
                </a:solidFill>
                <a:latin typeface="Courier New"/>
                <a:cs typeface="Courier New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urier New"/>
                <a:cs typeface="Courier New"/>
              </a:rPr>
              <a:t>test_lower_empty_string</a:t>
            </a: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():</a:t>
            </a:r>
            <a:b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sz="1600" dirty="0">
                <a:solidFill>
                  <a:srgbClr val="B22222"/>
                </a:solidFill>
                <a:latin typeface="Courier New"/>
                <a:cs typeface="Courier New"/>
              </a:rPr>
              <a:t># Given</a:t>
            </a:r>
            <a:br>
              <a:rPr lang="en-US" sz="1600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    string = </a:t>
            </a:r>
            <a:r>
              <a:rPr lang="en-US" sz="1600" dirty="0">
                <a:solidFill>
                  <a:srgbClr val="8B2252"/>
                </a:solidFill>
                <a:latin typeface="Courier New"/>
                <a:cs typeface="Courier New"/>
              </a:rPr>
              <a:t>''</a:t>
            </a:r>
            <a:b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    expected = </a:t>
            </a:r>
            <a:r>
              <a:rPr lang="en-US" sz="1600" dirty="0">
                <a:solidFill>
                  <a:srgbClr val="8B2252"/>
                </a:solidFill>
                <a:latin typeface="Courier New"/>
                <a:cs typeface="Courier New"/>
              </a:rPr>
              <a:t>''</a:t>
            </a:r>
            <a:b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b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sz="1600" dirty="0">
                <a:solidFill>
                  <a:srgbClr val="B22222"/>
                </a:solidFill>
                <a:latin typeface="Courier New"/>
                <a:cs typeface="Courier New"/>
              </a:rPr>
              <a:t># When</a:t>
            </a:r>
            <a:br>
              <a:rPr lang="en-US" sz="1600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    output =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cs typeface="Courier New"/>
              </a:rPr>
              <a:t>string.lower</a:t>
            </a: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b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b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sz="1600" dirty="0">
                <a:solidFill>
                  <a:srgbClr val="B22222"/>
                </a:solidFill>
                <a:latin typeface="Courier New"/>
                <a:cs typeface="Courier New"/>
              </a:rPr>
              <a:t># Then</a:t>
            </a:r>
            <a:br>
              <a:rPr lang="en-US" sz="1600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sz="1600" dirty="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output == expected</a:t>
            </a:r>
            <a:b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endParaRPr lang="en-US" sz="16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5245534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urier New"/>
                <a:cs typeface="Courier New"/>
              </a:rPr>
              <a:t>string = 'hi'</a:t>
            </a:r>
          </a:p>
          <a:p>
            <a:pPr lvl="1"/>
            <a:r>
              <a:rPr lang="en-US" sz="1900" dirty="0"/>
              <a:t>symbols:                </a:t>
            </a:r>
            <a:r>
              <a:rPr lang="en-US" sz="1900" dirty="0">
                <a:latin typeface="Courier New"/>
                <a:cs typeface="Courier New"/>
              </a:rPr>
              <a:t>string = '123 (!'</a:t>
            </a:r>
          </a:p>
          <a:p>
            <a:pPr lvl="1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Common testing pattern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68760"/>
            <a:ext cx="10515600" cy="4908203"/>
          </a:xfrm>
        </p:spPr>
        <p:txBody>
          <a:bodyPr>
            <a:normAutofit/>
          </a:bodyPr>
          <a:lstStyle/>
          <a:p>
            <a:r>
              <a:rPr lang="en-US" dirty="0"/>
              <a:t>Often these cases are collected in a single test:</a:t>
            </a:r>
            <a:endParaRPr lang="en-US" sz="21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D0D331-E35D-BCDB-57EC-7A583846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75520" y="1980633"/>
            <a:ext cx="92890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7F007F"/>
                </a:solidFill>
                <a:latin typeface="Courier New"/>
                <a:cs typeface="Courier New"/>
              </a:rPr>
              <a:t>def</a:t>
            </a: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urier New"/>
                <a:cs typeface="Courier New"/>
              </a:rPr>
              <a:t>test_lower</a:t>
            </a: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():</a:t>
            </a:r>
            <a:b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l-PL" dirty="0">
                <a:solidFill>
                  <a:srgbClr val="B22222"/>
                </a:solidFill>
                <a:latin typeface="Courier New"/>
                <a:cs typeface="Courier New"/>
              </a:rPr>
              <a:t># </a:t>
            </a:r>
            <a:r>
              <a:rPr lang="pl-PL" dirty="0" err="1">
                <a:solidFill>
                  <a:srgbClr val="B22222"/>
                </a:solidFill>
                <a:latin typeface="Courier New"/>
                <a:cs typeface="Courier New"/>
              </a:rPr>
              <a:t>Given</a:t>
            </a:r>
            <a:br>
              <a:rPr lang="pl-PL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l-PL" dirty="0">
                <a:solidFill>
                  <a:srgbClr val="B22222"/>
                </a:solidFill>
                <a:latin typeface="Courier New"/>
                <a:cs typeface="Courier New"/>
              </a:rPr>
              <a:t># </a:t>
            </a:r>
            <a:r>
              <a:rPr lang="pl-PL" dirty="0" err="1">
                <a:solidFill>
                  <a:srgbClr val="B22222"/>
                </a:solidFill>
                <a:latin typeface="Courier New"/>
                <a:cs typeface="Courier New"/>
              </a:rPr>
              <a:t>Each</a:t>
            </a:r>
            <a:r>
              <a:rPr lang="pl-PL" dirty="0">
                <a:solidFill>
                  <a:srgbClr val="B22222"/>
                </a:solidFill>
                <a:latin typeface="Courier New"/>
                <a:cs typeface="Courier New"/>
              </a:rPr>
              <a:t> test </a:t>
            </a:r>
            <a:r>
              <a:rPr lang="pl-PL" dirty="0" err="1">
                <a:solidFill>
                  <a:srgbClr val="B22222"/>
                </a:solidFill>
                <a:latin typeface="Courier New"/>
                <a:cs typeface="Courier New"/>
              </a:rPr>
              <a:t>case</a:t>
            </a:r>
            <a:r>
              <a:rPr lang="pl-PL" dirty="0">
                <a:solidFill>
                  <a:srgbClr val="B22222"/>
                </a:solidFill>
                <a:latin typeface="Courier New"/>
                <a:cs typeface="Courier New"/>
              </a:rPr>
              <a:t> </a:t>
            </a:r>
            <a:r>
              <a:rPr lang="pl-PL" dirty="0" err="1">
                <a:solidFill>
                  <a:srgbClr val="B22222"/>
                </a:solidFill>
                <a:latin typeface="Courier New"/>
                <a:cs typeface="Courier New"/>
              </a:rPr>
              <a:t>is</a:t>
            </a:r>
            <a:r>
              <a:rPr lang="pl-PL" dirty="0">
                <a:solidFill>
                  <a:srgbClr val="B22222"/>
                </a:solidFill>
                <a:latin typeface="Courier New"/>
                <a:cs typeface="Courier New"/>
              </a:rPr>
              <a:t> a </a:t>
            </a:r>
            <a:r>
              <a:rPr lang="pl-PL" dirty="0" err="1">
                <a:solidFill>
                  <a:srgbClr val="B22222"/>
                </a:solidFill>
                <a:latin typeface="Courier New"/>
                <a:cs typeface="Courier New"/>
              </a:rPr>
              <a:t>tuple</a:t>
            </a:r>
            <a:r>
              <a:rPr lang="pl-PL" dirty="0">
                <a:solidFill>
                  <a:srgbClr val="B22222"/>
                </a:solidFill>
                <a:latin typeface="Courier New"/>
                <a:cs typeface="Courier New"/>
              </a:rPr>
              <a:t> of (</a:t>
            </a:r>
            <a:r>
              <a:rPr lang="pl-PL" dirty="0" err="1">
                <a:solidFill>
                  <a:srgbClr val="B22222"/>
                </a:solidFill>
                <a:latin typeface="Courier New"/>
                <a:cs typeface="Courier New"/>
              </a:rPr>
              <a:t>input</a:t>
            </a:r>
            <a:r>
              <a:rPr lang="pl-PL" dirty="0">
                <a:solidFill>
                  <a:srgbClr val="B22222"/>
                </a:solidFill>
                <a:latin typeface="Courier New"/>
                <a:cs typeface="Courier New"/>
              </a:rPr>
              <a:t>, </a:t>
            </a:r>
            <a:r>
              <a:rPr lang="pl-PL" dirty="0" err="1">
                <a:solidFill>
                  <a:srgbClr val="B22222"/>
                </a:solidFill>
                <a:latin typeface="Courier New"/>
                <a:cs typeface="Courier New"/>
              </a:rPr>
              <a:t>expected_result</a:t>
            </a:r>
            <a:r>
              <a:rPr lang="pl-PL" dirty="0">
                <a:solidFill>
                  <a:srgbClr val="B22222"/>
                </a:solidFill>
                <a:latin typeface="Courier New"/>
                <a:cs typeface="Courier New"/>
              </a:rPr>
              <a:t>)</a:t>
            </a:r>
            <a:br>
              <a:rPr lang="pl-PL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l-PL" dirty="0" err="1">
                <a:solidFill>
                  <a:srgbClr val="000000"/>
                </a:solidFill>
                <a:latin typeface="Courier New"/>
                <a:cs typeface="Courier New"/>
              </a:rPr>
              <a:t>test_cases</a:t>
            </a: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 = [(</a:t>
            </a:r>
            <a:r>
              <a:rPr lang="pl-PL" dirty="0">
                <a:solidFill>
                  <a:srgbClr val="8B2252"/>
                </a:solidFill>
                <a:latin typeface="Courier New"/>
                <a:cs typeface="Courier New"/>
              </a:rPr>
              <a:t>'</a:t>
            </a:r>
            <a:r>
              <a:rPr lang="pl-PL" dirty="0" err="1">
                <a:solidFill>
                  <a:srgbClr val="8B2252"/>
                </a:solidFill>
                <a:latin typeface="Courier New"/>
                <a:cs typeface="Courier New"/>
              </a:rPr>
              <a:t>HeLlO</a:t>
            </a:r>
            <a:r>
              <a:rPr lang="pl-PL" dirty="0">
                <a:solidFill>
                  <a:srgbClr val="8B2252"/>
                </a:solidFill>
                <a:latin typeface="Courier New"/>
                <a:cs typeface="Courier New"/>
              </a:rPr>
              <a:t> </a:t>
            </a:r>
            <a:r>
              <a:rPr lang="pl-PL" dirty="0" err="1">
                <a:solidFill>
                  <a:srgbClr val="8B2252"/>
                </a:solidFill>
                <a:latin typeface="Courier New"/>
                <a:cs typeface="Courier New"/>
              </a:rPr>
              <a:t>wOrld</a:t>
            </a:r>
            <a:r>
              <a:rPr lang="pl-PL" dirty="0">
                <a:solidFill>
                  <a:srgbClr val="8B2252"/>
                </a:solidFill>
                <a:latin typeface="Courier New"/>
                <a:cs typeface="Courier New"/>
              </a:rPr>
              <a:t>'</a:t>
            </a: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, </a:t>
            </a:r>
            <a:r>
              <a:rPr lang="pl-PL" dirty="0">
                <a:solidFill>
                  <a:srgbClr val="8B2252"/>
                </a:solidFill>
                <a:latin typeface="Courier New"/>
                <a:cs typeface="Courier New"/>
              </a:rPr>
              <a:t>'hello </a:t>
            </a:r>
            <a:r>
              <a:rPr lang="pl-PL" dirty="0" err="1">
                <a:solidFill>
                  <a:srgbClr val="8B2252"/>
                </a:solidFill>
                <a:latin typeface="Courier New"/>
                <a:cs typeface="Courier New"/>
              </a:rPr>
              <a:t>world</a:t>
            </a:r>
            <a:r>
              <a:rPr lang="pl-PL" dirty="0">
                <a:solidFill>
                  <a:srgbClr val="8B2252"/>
                </a:solidFill>
                <a:latin typeface="Courier New"/>
                <a:cs typeface="Courier New"/>
              </a:rPr>
              <a:t>'</a:t>
            </a: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b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                  (</a:t>
            </a:r>
            <a:r>
              <a:rPr lang="pl-PL" dirty="0">
                <a:solidFill>
                  <a:srgbClr val="8B2252"/>
                </a:solidFill>
                <a:latin typeface="Courier New"/>
                <a:cs typeface="Courier New"/>
              </a:rPr>
              <a:t>'hi'</a:t>
            </a: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, </a:t>
            </a:r>
            <a:r>
              <a:rPr lang="pl-PL" dirty="0">
                <a:solidFill>
                  <a:srgbClr val="8B2252"/>
                </a:solidFill>
                <a:latin typeface="Courier New"/>
                <a:cs typeface="Courier New"/>
              </a:rPr>
              <a:t>'hi'</a:t>
            </a: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b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                  (</a:t>
            </a:r>
            <a:r>
              <a:rPr lang="pl-PL" dirty="0">
                <a:solidFill>
                  <a:srgbClr val="8B2252"/>
                </a:solidFill>
                <a:latin typeface="Courier New"/>
                <a:cs typeface="Courier New"/>
              </a:rPr>
              <a:t>'123 ([?'</a:t>
            </a: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, </a:t>
            </a:r>
            <a:r>
              <a:rPr lang="pl-PL" dirty="0">
                <a:solidFill>
                  <a:srgbClr val="8B2252"/>
                </a:solidFill>
                <a:latin typeface="Courier New"/>
                <a:cs typeface="Courier New"/>
              </a:rPr>
              <a:t>'123 ([?'</a:t>
            </a: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b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                  (</a:t>
            </a:r>
            <a:r>
              <a:rPr lang="pl-PL" dirty="0">
                <a:solidFill>
                  <a:srgbClr val="8B2252"/>
                </a:solidFill>
                <a:latin typeface="Courier New"/>
                <a:cs typeface="Courier New"/>
              </a:rPr>
              <a:t>''</a:t>
            </a: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, </a:t>
            </a:r>
            <a:r>
              <a:rPr lang="pl-PL" dirty="0">
                <a:solidFill>
                  <a:srgbClr val="8B2252"/>
                </a:solidFill>
                <a:latin typeface="Courier New"/>
                <a:cs typeface="Courier New"/>
              </a:rPr>
              <a:t>''</a:t>
            </a: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)]</a:t>
            </a:r>
            <a:b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</a:br>
            <a:b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l-PL" dirty="0">
                <a:solidFill>
                  <a:srgbClr val="7F007F"/>
                </a:solidFill>
                <a:latin typeface="Courier New"/>
                <a:cs typeface="Courier New"/>
              </a:rPr>
              <a:t>for</a:t>
            </a: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 string, </a:t>
            </a:r>
            <a:r>
              <a:rPr lang="pl-PL" dirty="0" err="1">
                <a:solidFill>
                  <a:srgbClr val="000000"/>
                </a:solidFill>
                <a:latin typeface="Courier New"/>
                <a:cs typeface="Courier New"/>
              </a:rPr>
              <a:t>expected</a:t>
            </a: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dirty="0">
                <a:solidFill>
                  <a:srgbClr val="7F007F"/>
                </a:solidFill>
                <a:latin typeface="Courier New"/>
                <a:cs typeface="Courier New"/>
              </a:rPr>
              <a:t>in</a:t>
            </a: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urier New"/>
                <a:cs typeface="Courier New"/>
              </a:rPr>
              <a:t>test_cases</a:t>
            </a: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b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        </a:t>
            </a:r>
            <a:r>
              <a:rPr lang="pl-PL" dirty="0">
                <a:solidFill>
                  <a:srgbClr val="B22222"/>
                </a:solidFill>
                <a:latin typeface="Courier New"/>
                <a:cs typeface="Courier New"/>
              </a:rPr>
              <a:t># </a:t>
            </a:r>
            <a:r>
              <a:rPr lang="pl-PL" dirty="0" err="1">
                <a:solidFill>
                  <a:srgbClr val="B22222"/>
                </a:solidFill>
                <a:latin typeface="Courier New"/>
                <a:cs typeface="Courier New"/>
              </a:rPr>
              <a:t>When</a:t>
            </a:r>
            <a:br>
              <a:rPr lang="pl-PL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        </a:t>
            </a:r>
            <a:r>
              <a:rPr lang="pl-PL" dirty="0" err="1">
                <a:solidFill>
                  <a:srgbClr val="000000"/>
                </a:solidFill>
                <a:latin typeface="Courier New"/>
                <a:cs typeface="Courier New"/>
              </a:rPr>
              <a:t>output</a:t>
            </a: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urier New"/>
                <a:cs typeface="Courier New"/>
              </a:rPr>
              <a:t>string.lower</a:t>
            </a: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        </a:t>
            </a:r>
            <a:r>
              <a:rPr lang="pl-PL" dirty="0">
                <a:solidFill>
                  <a:srgbClr val="B22222"/>
                </a:solidFill>
                <a:latin typeface="Courier New"/>
                <a:cs typeface="Courier New"/>
              </a:rPr>
              <a:t># Then</a:t>
            </a:r>
            <a:br>
              <a:rPr lang="pl-PL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        </a:t>
            </a:r>
            <a:r>
              <a:rPr lang="pl-PL" dirty="0" err="1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urier New"/>
                <a:cs typeface="Courier New"/>
              </a:rPr>
              <a:t>output</a:t>
            </a:r>
            <a: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  <a:t> == </a:t>
            </a:r>
            <a:r>
              <a:rPr lang="pl-PL" dirty="0" err="1">
                <a:solidFill>
                  <a:srgbClr val="000000"/>
                </a:solidFill>
                <a:latin typeface="Courier New"/>
                <a:cs typeface="Courier New"/>
              </a:rPr>
              <a:t>expected</a:t>
            </a:r>
            <a:br>
              <a:rPr lang="pl-PL" dirty="0">
                <a:solidFill>
                  <a:srgbClr val="000000"/>
                </a:solidFill>
                <a:latin typeface="Courier New"/>
                <a:cs typeface="Courier New"/>
              </a:rPr>
            </a:br>
            <a:endParaRPr lang="pl-PL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Sometimes you want to run the same test multiple times with different values</a:t>
            </a:r>
          </a:p>
          <a:p>
            <a:r>
              <a:rPr lang="en-GB" dirty="0"/>
              <a:t>Option 1: for loop in your test</a:t>
            </a:r>
          </a:p>
          <a:p>
            <a:r>
              <a:rPr lang="en-GB" dirty="0"/>
              <a:t>Option 2: parametrize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91C39-6E3D-A76B-2D04-5B7C1EB4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81919-2DDE-AF42-9689-4F177E2C3EEA}"/>
              </a:ext>
            </a:extLst>
          </p:cNvPr>
          <p:cNvSpPr txBox="1"/>
          <p:nvPr/>
        </p:nvSpPr>
        <p:spPr>
          <a:xfrm>
            <a:off x="2224588" y="3645026"/>
            <a:ext cx="68957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("a", [</a:t>
            </a:r>
            <a:r>
              <a:rPr lang="en-GB" sz="2000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2000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2000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2000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test_addition_increases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(a): </a:t>
            </a:r>
          </a:p>
          <a:p>
            <a:r>
              <a:rPr lang="en-GB" sz="2000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2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2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GB" sz="2000" dirty="0">
              <a:solidFill>
                <a:srgbClr val="D4D4D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9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CC58F-E090-D34D-85F4-0A7380E0C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5C21-F79C-E449-A60A-2B23A19C4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 is also useful when you want to test different cases and their outcomes!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2CDE8-4AD6-914B-AEE9-DA0E40FD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6C6E4-EB1C-F64A-947A-925A6614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1073-35D3-5AE5-6D0B-FF3D6CD4F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3DD6C-E1D1-F34C-BC47-6E4C8852B03D}"/>
              </a:ext>
            </a:extLst>
          </p:cNvPr>
          <p:cNvSpPr txBox="1"/>
          <p:nvPr/>
        </p:nvSpPr>
        <p:spPr>
          <a:xfrm>
            <a:off x="1919536" y="2636912"/>
            <a:ext cx="87129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endParaRPr lang="en-GB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("string, expected",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   [('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', 'hello world’),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    ('hi', 'hi’),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('','')])</a:t>
            </a:r>
          </a:p>
          <a:p>
            <a:r>
              <a:rPr lang="en-GB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test_lower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(string, expected): </a:t>
            </a:r>
          </a:p>
          <a:p>
            <a:r>
              <a:rPr lang="en-GB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When</a:t>
            </a:r>
            <a:br>
              <a:rPr lang="en-GB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	output 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GB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r>
              <a:rPr lang="en-GB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Then</a:t>
            </a:r>
            <a:br>
              <a:rPr lang="en-GB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output 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expected</a:t>
            </a:r>
            <a:endParaRPr lang="en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186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52055</TotalTime>
  <Words>3465</Words>
  <Application>Microsoft Macintosh PowerPoint</Application>
  <PresentationFormat>Widescreen</PresentationFormat>
  <Paragraphs>435</Paragraphs>
  <Slides>43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Annie Use Your Telescope</vt:lpstr>
      <vt:lpstr>Arial</vt:lpstr>
      <vt:lpstr>Calibri</vt:lpstr>
      <vt:lpstr>Calibri Light</vt:lpstr>
      <vt:lpstr>Cambria Math</vt:lpstr>
      <vt:lpstr>Courier New</vt:lpstr>
      <vt:lpstr>Gill Sans MT</vt:lpstr>
      <vt:lpstr>Wingdings 3</vt:lpstr>
      <vt:lpstr>Office Theme</vt:lpstr>
      <vt:lpstr>PowerPoint Presentation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testing pattern</vt:lpstr>
      <vt:lpstr>Parametrize</vt:lpstr>
      <vt:lpstr>Parametrize</vt:lpstr>
      <vt:lpstr>Excursion: Logistic Map</vt:lpstr>
      <vt:lpstr>Excursion: Logistic Map</vt:lpstr>
      <vt:lpstr>Excursion: Logistic Map</vt:lpstr>
      <vt:lpstr>Hands-on!</vt:lpstr>
      <vt:lpstr>Marking tests (xfail)</vt:lpstr>
      <vt:lpstr>Marking tests (skip)</vt:lpstr>
      <vt:lpstr>Marking tests with custom markers</vt:lpstr>
      <vt:lpstr>PowerPoint Presentation</vt:lpstr>
      <vt:lpstr>Strategies for testing learning algorithms</vt:lpstr>
      <vt:lpstr>Learning algorithms fit the parameters of a model to observed data</vt:lpstr>
      <vt:lpstr>Generate synthetic data from the model to test the learning algorithm by recovering the parameters</vt:lpstr>
      <vt:lpstr>PowerPoint Presentation</vt:lpstr>
      <vt:lpstr>Generate synthetic data from the model to test the learning algorithm by recovering the parameters</vt:lpstr>
      <vt:lpstr>Generate synthetic data from the model to test the learning algorithm by recovering the parameters</vt:lpstr>
      <vt:lpstr>Other common cases</vt:lpstr>
      <vt:lpstr>Randomness in Testing</vt:lpstr>
      <vt:lpstr>Random Seeds and Reproducibility</vt:lpstr>
      <vt:lpstr>Hands On!</vt:lpstr>
      <vt:lpstr>A Pytest Solution</vt:lpstr>
      <vt:lpstr>Pytest</vt:lpstr>
      <vt:lpstr>Fixtures (minimal solution)</vt:lpstr>
      <vt:lpstr>Hands On!</vt:lpstr>
      <vt:lpstr>Fixtures (real solution)</vt:lpstr>
      <vt:lpstr>Hands On!</vt:lpstr>
      <vt:lpstr>Excursion: Logistic Equation</vt:lpstr>
      <vt:lpstr>Excursion: Logistic Equation</vt:lpstr>
      <vt:lpstr>Excursion: Logistic Equation</vt:lpstr>
      <vt:lpstr>Hands on!</vt:lpstr>
      <vt:lpstr>Testing is good for your self-esteem</vt:lpstr>
      <vt:lpstr>Thank you!</vt:lpstr>
      <vt:lpstr>PowerPoint Presentation</vt:lpstr>
      <vt:lpstr>PowerPoint Presentation</vt:lpstr>
      <vt:lpstr>PowerPoint Presentation</vt:lpstr>
      <vt:lpstr>Example: eigenvector decomposition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1047</cp:revision>
  <cp:lastPrinted>2018-09-04T04:56:03Z</cp:lastPrinted>
  <dcterms:created xsi:type="dcterms:W3CDTF">2010-10-01T16:09:12Z</dcterms:created>
  <dcterms:modified xsi:type="dcterms:W3CDTF">2023-08-03T16:41:39Z</dcterms:modified>
</cp:coreProperties>
</file>